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9144000"/>
  <p:notesSz cx="6858000" cy="9144000"/>
  <p:embeddedFontLst>
    <p:embeddedFont>
      <p:font typeface="Ubuntu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Ubuntu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Ubuntu-bold.fntdata"/><Relationship Id="rId6" Type="http://schemas.openxmlformats.org/officeDocument/2006/relationships/slide" Target="slides/slide2.xml"/><Relationship Id="rId18" Type="http://schemas.openxmlformats.org/officeDocument/2006/relationships/font" Target="fonts/Ubuntu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---Lizzie---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Introduction</a:t>
            </a:r>
            <a:endParaRPr sz="18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599934ca_2_5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599934ca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MAVLink protocol - XBee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2.4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APM Planner 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Plot points -&gt; send to Dewi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See live position</a:t>
            </a:r>
            <a:endParaRPr sz="18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599934ca_2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599934ca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RaspberryPi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en-GB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Python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en-GB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WiFi Access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Arduino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t/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en-GB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More maintainable and reliable, tidy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○"/>
            </a:pPr>
            <a:r>
              <a:rPr lang="en-GB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PCB - Captain H. Morgan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Wind Sensor - Designed by dept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Was Messy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df477e4f_4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df477e4f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Old Box &amp; New Replacement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Transporting to Canada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Replacement stand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df477e4f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df477e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Fill form (abersailbot.co.uk/joinus)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Give us email in ThinkTank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Facebook Message, Tweet, Email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599934ca_2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599934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We are AberSailbot!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Student led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Few members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Want more to join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71530721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7153072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Robotic Boats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RC and Sail Themselves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Code (boatd etc)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Competitions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Microtransat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Not alone - community of people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599934ca_2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599934ca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Dewi’r Ddraig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Facts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Main and Jib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Maxi-MOOP hull - Paul Miller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1.2M, not the fastest, strong wind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Stable &amp; reliable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New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Wind Sensor - dept design (rotary encoder)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Handle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Storm Sails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Electronics…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 have a simulator...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Kitty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Still work to be done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Needs new sail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Boat much larger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Detachable keel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63213b92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763213b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International Robotic Sailing Regatta (known as Sailbot)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Annual - North America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University teams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 RC and Autonom</a:t>
            </a:r>
            <a:r>
              <a:rPr lang="en-GB" sz="1800"/>
              <a:t>ous</a:t>
            </a:r>
            <a:endParaRPr sz="1800"/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71530721_0_1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7153072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World Robotic Sailing Championships (WRSC)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Annual competition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Across the globe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Hosted by Aberystwyth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Larger scale than Sailbot - similar challenges and rules.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Varying sizes - motor boat</a:t>
            </a:r>
            <a:endParaRPr sz="1800"/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599934ca_2_4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599934ca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---TOM---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Boat Daemon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Open Source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Run boat control behaviour (any language)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Talking to boat via driver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Functions: Great Circle</a:t>
            </a:r>
            <a:endParaRPr sz="1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599934ca_2_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599934ca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Beating: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What it is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Why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Angle - wind from boat - check if &gt;15*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Sail 45* to wind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Navigator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Speak to boatd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Load behaviour - station keep etc.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599934ca_2_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599934c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sailsd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Louis Taylor - now left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Written in 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Simulates sailing physics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Run with boatd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JSON over TCP Socket</a:t>
            </a:r>
            <a:endParaRPr sz="18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.png"/><Relationship Id="rId10" Type="http://schemas.openxmlformats.org/officeDocument/2006/relationships/image" Target="../media/image12.png"/><Relationship Id="rId9" Type="http://schemas.openxmlformats.org/officeDocument/2006/relationships/image" Target="../media/image24.jp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6.jpg"/><Relationship Id="rId8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29.jpg"/><Relationship Id="rId9" Type="http://schemas.openxmlformats.org/officeDocument/2006/relationships/image" Target="../media/image27.jp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jpg"/><Relationship Id="rId7" Type="http://schemas.openxmlformats.org/officeDocument/2006/relationships/image" Target="../media/image35.png"/><Relationship Id="rId8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1.jpg"/><Relationship Id="rId7" Type="http://schemas.openxmlformats.org/officeDocument/2006/relationships/image" Target="../media/image19.jpg"/><Relationship Id="rId8" Type="http://schemas.openxmlformats.org/officeDocument/2006/relationships/image" Target="../media/image3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0.jpg"/><Relationship Id="rId7" Type="http://schemas.openxmlformats.org/officeDocument/2006/relationships/image" Target="../media/image17.jp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utoSail3.jpg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325" y="-60975"/>
            <a:ext cx="9311176" cy="6983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00" y="176325"/>
            <a:ext cx="3745925" cy="2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50" y="1533740"/>
            <a:ext cx="5224499" cy="3467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383847_1297007260327790_203667371_o (1).png"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375" y="2472450"/>
            <a:ext cx="4607026" cy="3534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2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cap="flat" cmpd="sng" w="28575">
            <a:solidFill>
              <a:srgbClr val="4F7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2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Telemetry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571500" y="5159375"/>
            <a:ext cx="3127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APMPlanner2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MAVLink over XBee</a:t>
            </a:r>
            <a:endParaRPr sz="1800"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199" name="Google Shape;199;p22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200" name="Google Shape;200;p22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201" name="Google Shape;201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202" name="Google Shape;202;p2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203" name="Google Shape;203;p2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04" name="Google Shape;204;p22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ringLayout.jpg" id="209" name="Google Shape;209;p23"/>
          <p:cNvPicPr preferRelativeResize="0"/>
          <p:nvPr/>
        </p:nvPicPr>
        <p:blipFill rotWithShape="1">
          <a:blip r:embed="rId3">
            <a:alphaModFix/>
          </a:blip>
          <a:srcRect b="42132" l="7375" r="13056" t="0"/>
          <a:stretch/>
        </p:blipFill>
        <p:spPr>
          <a:xfrm>
            <a:off x="-6465857" y="939175"/>
            <a:ext cx="2243396" cy="1223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3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cap="flat" cmpd="sng" w="28575">
            <a:solidFill>
              <a:srgbClr val="4F7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3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Electronics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12" name="Google Shape;212;p23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213" name="Google Shape;213;p23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214" name="Google Shape;214;p23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215" name="Google Shape;215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216" name="Google Shape;216;p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217" name="Google Shape;217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18" name="Google Shape;218;p23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Pi-Expansion.jpg" id="219" name="Google Shape;219;p23"/>
          <p:cNvPicPr preferRelativeResize="0"/>
          <p:nvPr/>
        </p:nvPicPr>
        <p:blipFill rotWithShape="1">
          <a:blip r:embed="rId7">
            <a:alphaModFix/>
          </a:blip>
          <a:srcRect b="0" l="18299" r="23847" t="7304"/>
          <a:stretch/>
        </p:blipFill>
        <p:spPr>
          <a:xfrm>
            <a:off x="5199075" y="1295613"/>
            <a:ext cx="3346248" cy="25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175" y="1376425"/>
            <a:ext cx="3631945" cy="2421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448175" y="3911675"/>
            <a:ext cx="80970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RaspberryPi and Arduino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Designing a PCB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Wind Sensor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Compass</a:t>
            </a:r>
            <a:endParaRPr sz="3000"/>
          </a:p>
        </p:txBody>
      </p:sp>
      <p:pic>
        <p:nvPicPr>
          <p:cNvPr descr="DSCF0252.JPG" id="222" name="Google Shape;222;p23"/>
          <p:cNvPicPr preferRelativeResize="0"/>
          <p:nvPr/>
        </p:nvPicPr>
        <p:blipFill rotWithShape="1">
          <a:blip r:embed="rId9">
            <a:alphaModFix/>
          </a:blip>
          <a:srcRect b="0" l="16053" r="12056" t="0"/>
          <a:stretch/>
        </p:blipFill>
        <p:spPr>
          <a:xfrm>
            <a:off x="6180325" y="4151125"/>
            <a:ext cx="2073646" cy="1923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Bee.png" id="223" name="Google Shape;22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80125" y="4273150"/>
            <a:ext cx="2073650" cy="20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/>
          <p:cNvPicPr preferRelativeResize="0"/>
          <p:nvPr/>
        </p:nvPicPr>
        <p:blipFill rotWithShape="1">
          <a:blip r:embed="rId3">
            <a:alphaModFix/>
          </a:blip>
          <a:srcRect b="23352" l="19869" r="36586" t="18673"/>
          <a:stretch/>
        </p:blipFill>
        <p:spPr>
          <a:xfrm>
            <a:off x="1327063" y="4291268"/>
            <a:ext cx="2600251" cy="19576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4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cap="flat" cmpd="sng" w="28575">
            <a:solidFill>
              <a:srgbClr val="4F7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4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Transport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4">
            <a:alphaModFix/>
          </a:blip>
          <a:srcRect b="0" l="11433" r="0" t="0"/>
          <a:stretch/>
        </p:blipFill>
        <p:spPr>
          <a:xfrm>
            <a:off x="5802905" y="1241299"/>
            <a:ext cx="2478470" cy="2098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4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234" name="Google Shape;234;p24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235" name="Google Shape;235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236" name="Google Shape;236;p2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237" name="Google Shape;237;p2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38" name="Google Shape;238;p24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14359077_944746438967955_6764063269529010647_n.jpg" id="239" name="Google Shape;23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338" y="1235600"/>
            <a:ext cx="3943675" cy="295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8200" y="3473950"/>
            <a:ext cx="3611049" cy="270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25" y="690363"/>
            <a:ext cx="3927001" cy="523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/>
        </p:nvSpPr>
        <p:spPr>
          <a:xfrm>
            <a:off x="4529400" y="690400"/>
            <a:ext cx="4227000" cy="5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</a:rPr>
              <a:t>Thanks for Listening!</a:t>
            </a:r>
            <a:endParaRPr sz="6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</a:rPr>
              <a:t>JOIN US!</a:t>
            </a:r>
            <a:endParaRPr sz="6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444444"/>
                </a:solidFill>
                <a:highlight>
                  <a:srgbClr val="EEEEEE"/>
                </a:highlight>
              </a:rPr>
              <a:t>abersailbot.co.uk/joinus</a:t>
            </a:r>
            <a:endParaRPr sz="3000">
              <a:solidFill>
                <a:srgbClr val="434343"/>
              </a:solidFill>
            </a:endParaRPr>
          </a:p>
        </p:txBody>
      </p:sp>
      <p:grpSp>
        <p:nvGrpSpPr>
          <p:cNvPr id="247" name="Google Shape;247;p25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248" name="Google Shape;248;p25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249" name="Google Shape;249;p25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250" name="Google Shape;250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251" name="Google Shape;251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252" name="Google Shape;252;p2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53" name="Google Shape;253;p25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The Team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cap="flat" cmpd="sng" w="28575">
            <a:solidFill>
              <a:srgbClr val="4F75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" name="Google Shape;62;p14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64" name="Google Shape;64;p14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65" name="Google Shape;65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66" name="Google Shape;66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67" name="Google Shape;67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8" name="Google Shape;68;p14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223" y="1524025"/>
            <a:ext cx="6609554" cy="440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What do we do?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cap="flat" cmpd="sng" w="28575">
            <a:solidFill>
              <a:srgbClr val="4F7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5"/>
          <p:cNvSpPr txBox="1"/>
          <p:nvPr/>
        </p:nvSpPr>
        <p:spPr>
          <a:xfrm>
            <a:off x="4057800" y="1257575"/>
            <a:ext cx="4812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Build Autonomous Robotic Sailing Boats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Write code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Compete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Come 3rd...</a:t>
            </a:r>
            <a:endParaRPr sz="30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00" y="1207288"/>
            <a:ext cx="3359877" cy="5039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5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79" name="Google Shape;79;p15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80" name="Google Shape;80;p15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81" name="Google Shape;81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82" name="Google Shape;82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83" name="Google Shape;83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4" name="Google Shape;84;p15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Boats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cap="flat" cmpd="sng" w="28575">
            <a:solidFill>
              <a:srgbClr val="4F75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92" name="Google Shape;92;p16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93" name="Google Shape;93;p16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94" name="Google Shape;94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95" name="Google Shape;95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96" name="Google Shape;96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97" name="Google Shape;97;p16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27178946775_f41a67be7a_k.jpg" id="98" name="Google Shape;98;p16"/>
          <p:cNvPicPr preferRelativeResize="0"/>
          <p:nvPr/>
        </p:nvPicPr>
        <p:blipFill rotWithShape="1">
          <a:blip r:embed="rId6">
            <a:alphaModFix/>
          </a:blip>
          <a:srcRect b="0" l="35770" r="26655" t="7244"/>
          <a:stretch/>
        </p:blipFill>
        <p:spPr>
          <a:xfrm>
            <a:off x="486475" y="1722100"/>
            <a:ext cx="2323174" cy="38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8161" y="2292934"/>
            <a:ext cx="2987674" cy="2272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tty.jpg" id="100" name="Google Shape;100;p16"/>
          <p:cNvPicPr preferRelativeResize="0"/>
          <p:nvPr/>
        </p:nvPicPr>
        <p:blipFill rotWithShape="1">
          <a:blip r:embed="rId8">
            <a:alphaModFix/>
          </a:blip>
          <a:srcRect b="14196" l="38328" r="0" t="9397"/>
          <a:stretch/>
        </p:blipFill>
        <p:spPr>
          <a:xfrm>
            <a:off x="6254150" y="1579300"/>
            <a:ext cx="2653850" cy="4108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486463" y="5544700"/>
            <a:ext cx="2323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Dewi’r Ddraig</a:t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6419475" y="5687500"/>
            <a:ext cx="2323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Kitty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126450" y="1154100"/>
            <a:ext cx="59625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Sailbot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Kingston, ON, Canada - 2016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We came 3rd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Fleet Race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Station Keeping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Payload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Long Distance</a:t>
            </a:r>
            <a:endParaRPr sz="3000">
              <a:solidFill>
                <a:schemeClr val="dk1"/>
              </a:solidFill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cap="flat" cmpd="sng" w="28575">
            <a:solidFill>
              <a:srgbClr val="4F7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7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Competitions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746625" y="57912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7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112" name="Google Shape;112;p17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113" name="Google Shape;113;p17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114" name="Google Shape;114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115" name="Google Shape;115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116" name="Google Shape;116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17" name="Google Shape;117;p17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sailbot.jpg"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8911" y="1214563"/>
            <a:ext cx="2021700" cy="1922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416930_884458304996769_3692505916879201852_o.jpg" id="119" name="Google Shape;1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1773" y="3301342"/>
            <a:ext cx="1955976" cy="2936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lbot Cropped.jpg" id="120" name="Google Shape;12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2175" y="2734351"/>
            <a:ext cx="2978949" cy="1985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18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cap="flat" cmpd="sng" w="28575">
            <a:solidFill>
              <a:srgbClr val="4F7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8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Competitions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27" name="Google Shape;127;p18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128" name="Google Shape;128;p18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129" name="Google Shape;129;p18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130" name="Google Shape;130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131" name="Google Shape;131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132" name="Google Shape;132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33" name="Google Shape;133;p18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wrsc2016-logo.jpg" id="134" name="Google Shape;13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1914" y="1158448"/>
            <a:ext cx="2161001" cy="97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F0236.JPG" id="135" name="Google Shape;13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7961" y="4463312"/>
            <a:ext cx="2748937" cy="1832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eetRace.png" id="136" name="Google Shape;136;p18"/>
          <p:cNvPicPr preferRelativeResize="0"/>
          <p:nvPr/>
        </p:nvPicPr>
        <p:blipFill rotWithShape="1">
          <a:blip r:embed="rId8">
            <a:alphaModFix/>
          </a:blip>
          <a:srcRect b="5185" l="26884" r="23649" t="26856"/>
          <a:stretch/>
        </p:blipFill>
        <p:spPr>
          <a:xfrm>
            <a:off x="6515750" y="2216850"/>
            <a:ext cx="2353339" cy="217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216601" y="-1000049"/>
            <a:ext cx="5936076" cy="353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126450" y="1154100"/>
            <a:ext cx="66660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WRSC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Viana Do Castelo, Portugal - 2016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We came 3rd...again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GB" sz="3000">
                <a:solidFill>
                  <a:schemeClr val="dk1"/>
                </a:solidFill>
              </a:rPr>
              <a:t>Fleet Race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GB" sz="3000">
                <a:solidFill>
                  <a:schemeClr val="dk1"/>
                </a:solidFill>
              </a:rPr>
              <a:t>Virtual Anchoring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GB" sz="3000">
                <a:solidFill>
                  <a:schemeClr val="dk1"/>
                </a:solidFill>
              </a:rPr>
              <a:t>Area Scanning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GB" sz="3000">
                <a:solidFill>
                  <a:schemeClr val="dk1"/>
                </a:solidFill>
              </a:rPr>
              <a:t>Vision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19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cap="flat" cmpd="sng" w="28575">
            <a:solidFill>
              <a:srgbClr val="4F7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9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Software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45" name="Google Shape;145;p19"/>
          <p:cNvGrpSpPr/>
          <p:nvPr/>
        </p:nvGrpSpPr>
        <p:grpSpPr>
          <a:xfrm>
            <a:off x="5511750" y="2558588"/>
            <a:ext cx="3073925" cy="3634900"/>
            <a:chOff x="5831662" y="2172850"/>
            <a:chExt cx="3073925" cy="3634900"/>
          </a:xfrm>
        </p:grpSpPr>
        <p:pic>
          <p:nvPicPr>
            <p:cNvPr id="146" name="Google Shape;14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1662" y="2172850"/>
              <a:ext cx="3073925" cy="307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9"/>
            <p:cNvSpPr txBox="1"/>
            <p:nvPr/>
          </p:nvSpPr>
          <p:spPr>
            <a:xfrm>
              <a:off x="6025825" y="4995950"/>
              <a:ext cx="2685600" cy="8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b</a:t>
              </a:r>
              <a:r>
                <a:rPr lang="en-GB" sz="4800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oatd </a:t>
              </a:r>
              <a:endParaRPr sz="4800"/>
            </a:p>
          </p:txBody>
        </p:sp>
      </p:grpSp>
      <p:grpSp>
        <p:nvGrpSpPr>
          <p:cNvPr id="148" name="Google Shape;148;p19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149" name="Google Shape;149;p19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150" name="Google Shape;150;p19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151" name="Google Shape;151;p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152" name="Google Shape;152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153" name="Google Shape;153;p1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54" name="Google Shape;154;p19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55" name="Google Shape;15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1663" y="1359075"/>
            <a:ext cx="3197450" cy="94803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>
            <p:ph type="ctrTitle"/>
          </p:nvPr>
        </p:nvSpPr>
        <p:spPr>
          <a:xfrm>
            <a:off x="126450" y="5656375"/>
            <a:ext cx="5054700" cy="6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https://github.com/abersailbot</a:t>
            </a:r>
            <a:endParaRPr sz="2400" u="none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3613" y="3201887"/>
            <a:ext cx="3300375" cy="255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126450" y="1154100"/>
            <a:ext cx="6052200" cy="21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Robotic Sailing Boat Daemon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Independant behaviours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Boat specific drivers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0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cap="flat" cmpd="sng" w="28575">
            <a:solidFill>
              <a:srgbClr val="4F7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0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Behaviour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navigator.png"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00" y="1631850"/>
            <a:ext cx="4062526" cy="419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0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167" name="Google Shape;167;p20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168" name="Google Shape;168;p20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169" name="Google Shape;16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170" name="Google Shape;170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171" name="Google Shape;171;p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72" name="Google Shape;172;p20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beating.png" id="173" name="Google Shape;17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0799" y="1256400"/>
            <a:ext cx="2103027" cy="466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1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cap="flat" cmpd="sng" w="28575">
            <a:solidFill>
              <a:srgbClr val="4F7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1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Simulation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Screenshot from 2016-05-02 06-39-25.png"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875" y="1299800"/>
            <a:ext cx="7588250" cy="42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944550" y="5616600"/>
            <a:ext cx="72549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https://github.com/sails-simulator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82" name="Google Shape;182;p21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183" name="Google Shape;183;p21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184" name="Google Shape;184;p21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descr="2000px-F_icon.svg.png" id="185" name="Google Shape;185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witter-icon.png" id="186" name="Google Shape;186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ean-victor-balin-icon-letter-mail.png" id="187" name="Google Shape;187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88" name="Google Shape;188;p21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cap="flat" cmpd="sng" w="28575">
              <a:solidFill>
                <a:srgbClr val="4F75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